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4660"/>
  </p:normalViewPr>
  <p:slideViewPr>
    <p:cSldViewPr snapToGrid="0">
      <p:cViewPr>
        <p:scale>
          <a:sx n="56" d="100"/>
          <a:sy n="56" d="100"/>
        </p:scale>
        <p:origin x="-1074" y="1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F40E9A-A436-405A-BF88-E281D9C87D76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C3DC7B-7148-4472-B46D-908BC86AA1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967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3A19-CD3F-41E0-B7B2-AED4BF54B59F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B79A-7EF2-43E6-A5BF-7F59C8C957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4F4A-A5B2-4231-92F1-60E3629D30F4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89DE-F8CF-4D68-AD14-D3DC5DF1B7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D0CA-52AE-449F-82D9-A7A993C91070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BBFC-3141-466D-B5F8-72FBA41F28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237" y="160337"/>
            <a:ext cx="8519747" cy="595801"/>
          </a:xfrm>
        </p:spPr>
        <p:txBody>
          <a:bodyPr/>
          <a:lstStyle>
            <a:lvl1pPr algn="l">
              <a:defRPr sz="3200" b="1">
                <a:solidFill>
                  <a:srgbClr val="7030A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653" y="905608"/>
            <a:ext cx="8546123" cy="57237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5pPr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E7CF-7B06-4E86-B079-6D55298EF7EE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867E-FB61-4067-9FD3-26D68B4C7D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4CBB-472C-4541-AF58-91B6AC017611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CB8A-3DD5-4BCB-8F68-4EB19D08D3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C75F-F6DD-4CC9-9593-89D69FB6861B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316C-B9D2-4BD7-A57D-85DC61233D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2394-023F-460B-8238-1DED431A51A6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970B-AB61-413A-9D4D-37279E50A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A83-4D7C-4766-808F-E625D64C4D34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2262-D951-4F45-B189-2A8903A776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863B-BADE-422B-8908-1C91A5A827A6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0F0B-BBCA-492A-80B5-9D898817FD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BC50-0F7A-4E27-A7CB-9F4B12C4B18A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1891-330B-4991-AC2B-6632EDFF75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55A8D6-600C-472D-A66D-43C9F875C9FE}" type="datetimeFigureOut">
              <a:rPr lang="nl-NL"/>
              <a:pPr>
                <a:defRPr/>
              </a:pPr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AA4BB5-2F2F-44D4-9037-43F75BB6BB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93431" y="1499402"/>
            <a:ext cx="7124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7030A0"/>
                </a:solidFill>
                <a:latin typeface="Calibri" pitchFamily="34" charset="0"/>
              </a:rPr>
              <a:t>Praktikum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 36:</a:t>
            </a:r>
          </a:p>
          <a:p>
            <a:r>
              <a:rPr lang="nl-NL" b="1" dirty="0" smtClean="0">
                <a:solidFill>
                  <a:srgbClr val="7030A0"/>
                </a:solidFill>
              </a:rPr>
              <a:t>Vragen:</a:t>
            </a:r>
          </a:p>
          <a:p>
            <a:r>
              <a:rPr lang="nl-NL" b="1" dirty="0" smtClean="0">
                <a:latin typeface="Calibri" pitchFamily="34" charset="0"/>
              </a:rPr>
              <a:t>1: De moleculen kunnen blijkbaar door het lokaal bewegen.</a:t>
            </a:r>
          </a:p>
          <a:p>
            <a:r>
              <a:rPr lang="nl-NL" b="1" dirty="0" smtClean="0"/>
              <a:t>2. Niet iedereen ruikt het tegelijk, omdat de gasmoleculen wat tijd nodig hebben om zich te verplaatsen.</a:t>
            </a:r>
            <a:endParaRPr lang="nl-NL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14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pPr marL="457200" indent="-457200">
              <a:buAutoNum type="alphaLcParenR"/>
            </a:pPr>
            <a:r>
              <a:rPr lang="nl-NL" b="1" dirty="0" smtClean="0">
                <a:solidFill>
                  <a:srgbClr val="7030A0"/>
                </a:solidFill>
              </a:rPr>
              <a:t>De eiwitten worden gebruikt voor visvoer en veevoer.</a:t>
            </a:r>
          </a:p>
          <a:p>
            <a:pPr marL="457200" indent="-457200">
              <a:buAutoNum type="alphaLcParenR"/>
            </a:pPr>
            <a:r>
              <a:rPr lang="nl-NL" b="1" dirty="0" smtClean="0">
                <a:solidFill>
                  <a:srgbClr val="7030A0"/>
                </a:solidFill>
              </a:rPr>
              <a:t>Koolstof C</a:t>
            </a:r>
            <a:br>
              <a:rPr lang="nl-NL" b="1" dirty="0" smtClean="0">
                <a:solidFill>
                  <a:srgbClr val="7030A0"/>
                </a:solidFill>
              </a:rPr>
            </a:br>
            <a:r>
              <a:rPr lang="nl-NL" b="1" dirty="0" smtClean="0">
                <a:solidFill>
                  <a:srgbClr val="7030A0"/>
                </a:solidFill>
              </a:rPr>
              <a:t>Stikstof N   </a:t>
            </a:r>
            <a:br>
              <a:rPr lang="nl-NL" b="1" dirty="0" smtClean="0">
                <a:solidFill>
                  <a:srgbClr val="7030A0"/>
                </a:solidFill>
              </a:rPr>
            </a:br>
            <a:r>
              <a:rPr lang="nl-NL" b="1" dirty="0" smtClean="0">
                <a:solidFill>
                  <a:srgbClr val="7030A0"/>
                </a:solidFill>
              </a:rPr>
              <a:t>Waterstof H</a:t>
            </a:r>
            <a:br>
              <a:rPr lang="nl-NL" b="1" dirty="0" smtClean="0">
                <a:solidFill>
                  <a:srgbClr val="7030A0"/>
                </a:solidFill>
              </a:rPr>
            </a:br>
            <a:r>
              <a:rPr lang="nl-NL" b="1" dirty="0" smtClean="0">
                <a:solidFill>
                  <a:srgbClr val="7030A0"/>
                </a:solidFill>
              </a:rPr>
              <a:t>Zuurstof O</a:t>
            </a:r>
          </a:p>
          <a:p>
            <a:r>
              <a:rPr lang="nl-NL" b="1" dirty="0">
                <a:solidFill>
                  <a:srgbClr val="7030A0"/>
                </a:solidFill>
              </a:rPr>
              <a:t> 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15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   </a:t>
            </a:r>
            <a:r>
              <a:rPr lang="nl-NL" b="1" dirty="0" smtClean="0">
                <a:solidFill>
                  <a:srgbClr val="7030A0"/>
                </a:solidFill>
              </a:rPr>
              <a:t>Voorbeeld:</a:t>
            </a:r>
          </a:p>
          <a:p>
            <a:endParaRPr lang="nl-NL" b="1" dirty="0">
              <a:solidFill>
                <a:srgbClr val="7030A0"/>
              </a:solidFill>
            </a:endParaRPr>
          </a:p>
          <a:p>
            <a:r>
              <a:rPr lang="nl-NL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nl-NL" b="1" dirty="0" smtClean="0">
                <a:solidFill>
                  <a:srgbClr val="7030A0"/>
                </a:solidFill>
              </a:rPr>
              <a:t> </a:t>
            </a:r>
            <a:endParaRPr lang="nl-NL" b="1" dirty="0">
              <a:solidFill>
                <a:srgbClr val="7030A0"/>
              </a:solidFill>
            </a:endParaRPr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31050"/>
              </p:ext>
            </p:extLst>
          </p:nvPr>
        </p:nvGraphicFramePr>
        <p:xfrm>
          <a:off x="2587696" y="1596789"/>
          <a:ext cx="4004172" cy="360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43"/>
                <a:gridCol w="1001043"/>
                <a:gridCol w="1001043"/>
                <a:gridCol w="1001043"/>
              </a:tblGrid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Sn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W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F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Cu</a:t>
                      </a:r>
                      <a:endParaRPr lang="nl-NL" sz="3200" dirty="0"/>
                    </a:p>
                  </a:txBody>
                  <a:tcPr/>
                </a:tc>
              </a:tr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Ag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Fe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Br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O</a:t>
                      </a:r>
                      <a:endParaRPr lang="nl-NL" sz="3200" dirty="0"/>
                    </a:p>
                  </a:txBody>
                  <a:tcPr/>
                </a:tc>
              </a:tr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Ne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Cl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S</a:t>
                      </a:r>
                      <a:endParaRPr lang="nl-NL" sz="3200" dirty="0"/>
                    </a:p>
                  </a:txBody>
                  <a:tcPr/>
                </a:tc>
              </a:tr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K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P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Na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Si</a:t>
                      </a:r>
                      <a:endParaRPr lang="nl-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1075" y="1114989"/>
            <a:ext cx="71241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Opdracht 16:</a:t>
            </a:r>
            <a:endParaRPr lang="nl-NL" b="1" dirty="0"/>
          </a:p>
          <a:p>
            <a:pPr marL="457200" indent="-457200">
              <a:buAutoNum type="alphaLcParenR"/>
            </a:pPr>
            <a:r>
              <a:rPr lang="nl-NL" b="1" dirty="0" smtClean="0"/>
              <a:t>Een mengsel, want er zijn verschillende moleculen aanwezig.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6 moleculen en 17 atomen</a:t>
            </a:r>
          </a:p>
          <a:p>
            <a:pPr marL="457200" indent="-457200">
              <a:buFontTx/>
              <a:buAutoNum type="alphaLcParenR"/>
            </a:pPr>
            <a:r>
              <a:rPr lang="nl-NL" b="1" dirty="0" smtClean="0"/>
              <a:t>2 moleculen CBr</a:t>
            </a:r>
            <a:r>
              <a:rPr lang="nl-NL" b="1" baseline="-25000" dirty="0" smtClean="0"/>
              <a:t>4 </a:t>
            </a:r>
          </a:p>
          <a:p>
            <a:pPr marL="457200" indent="-457200">
              <a:buFontTx/>
              <a:buAutoNum type="alphaLcParenR"/>
            </a:pPr>
            <a:r>
              <a:rPr lang="nl-NL" b="1" dirty="0"/>
              <a:t>3</a:t>
            </a:r>
            <a:r>
              <a:rPr lang="nl-NL" b="1" dirty="0" smtClean="0"/>
              <a:t> moleculen Br</a:t>
            </a:r>
            <a:r>
              <a:rPr lang="nl-NL" b="1" baseline="-25000" dirty="0" smtClean="0"/>
              <a:t>2 </a:t>
            </a:r>
            <a:r>
              <a:rPr lang="nl-NL" b="1" dirty="0" smtClean="0"/>
              <a:t> en 1 molecuul S</a:t>
            </a:r>
          </a:p>
          <a:p>
            <a:pPr marL="457200" indent="-457200">
              <a:buFontTx/>
              <a:buAutoNum type="alphaLcParenR"/>
            </a:pPr>
            <a:endParaRPr lang="nl-NL" b="1" dirty="0"/>
          </a:p>
          <a:p>
            <a:r>
              <a:rPr lang="nl-NL" b="1" dirty="0" smtClean="0"/>
              <a:t>Opdracht 17: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1 atoom waterstof, 1 atoom stikstof en 3 atomen zuurstof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12 atomen koolstof, 22 atomen waterstof en 11 atomen zuurstof</a:t>
            </a:r>
            <a:endParaRPr lang="nl-NL" b="1" dirty="0"/>
          </a:p>
          <a:p>
            <a:pPr marL="457200" indent="-457200">
              <a:buAutoNum type="alphaLcParenR"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5491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1075" y="1114989"/>
            <a:ext cx="71241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Opdracht 18:</a:t>
            </a:r>
            <a:endParaRPr lang="nl-NL" b="1" dirty="0"/>
          </a:p>
          <a:p>
            <a:pPr marL="457200" indent="-457200">
              <a:buAutoNum type="alphaLcParenR"/>
            </a:pPr>
            <a:r>
              <a:rPr lang="nl-NL" b="1" dirty="0" smtClean="0"/>
              <a:t>In totaal 6 atomen koolstof en 12 atomen zuurstof.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24 atomen aluminium en 36 atomen zuurstof.</a:t>
            </a:r>
          </a:p>
          <a:p>
            <a:pPr marL="457200" indent="-457200">
              <a:buAutoNum type="alphaLcParenR"/>
            </a:pPr>
            <a:endParaRPr lang="nl-NL" b="1" dirty="0"/>
          </a:p>
          <a:p>
            <a:r>
              <a:rPr lang="nl-NL" b="1" dirty="0" smtClean="0"/>
              <a:t>Opdracht 19:</a:t>
            </a:r>
          </a:p>
          <a:p>
            <a:r>
              <a:rPr lang="nl-NL" b="1" dirty="0" smtClean="0"/>
              <a:t>a)  C</a:t>
            </a:r>
            <a:r>
              <a:rPr lang="nl-NL" baseline="-25000" dirty="0" smtClean="0"/>
              <a:t>2</a:t>
            </a:r>
            <a:r>
              <a:rPr lang="nl-NL" b="1" dirty="0" smtClean="0"/>
              <a:t>H</a:t>
            </a:r>
            <a:r>
              <a:rPr lang="nl-NL" baseline="-25000" dirty="0" smtClean="0"/>
              <a:t>6</a:t>
            </a:r>
            <a:r>
              <a:rPr lang="nl-NL" b="1" dirty="0" smtClean="0"/>
              <a:t>O </a:t>
            </a:r>
          </a:p>
          <a:p>
            <a:pPr marL="457200" indent="-457200">
              <a:buAutoNum type="alphaLcParenR" startAt="2"/>
            </a:pPr>
            <a:r>
              <a:rPr lang="nl-NL" b="1" dirty="0" smtClean="0"/>
              <a:t>H</a:t>
            </a:r>
            <a:r>
              <a:rPr lang="nl-NL" baseline="-25000" dirty="0" smtClean="0"/>
              <a:t>2</a:t>
            </a:r>
            <a:r>
              <a:rPr lang="nl-NL" b="1" dirty="0" smtClean="0"/>
              <a:t>SO</a:t>
            </a:r>
            <a:r>
              <a:rPr lang="nl-NL" baseline="-25000" dirty="0" smtClean="0"/>
              <a:t>4</a:t>
            </a:r>
          </a:p>
          <a:p>
            <a:pPr marL="457200" indent="-457200">
              <a:buAutoNum type="alphaLcParenR" startAt="2"/>
            </a:pPr>
            <a:endParaRPr lang="nl-NL" baseline="-25000" dirty="0"/>
          </a:p>
          <a:p>
            <a:r>
              <a:rPr lang="nl-NL" b="1" dirty="0"/>
              <a:t>Opdracht 20 </a:t>
            </a:r>
            <a:r>
              <a:rPr lang="nl-NL" b="1" dirty="0" smtClean="0"/>
              <a:t>: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Fe (s)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He (g)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N</a:t>
            </a:r>
            <a:r>
              <a:rPr lang="nl-NL" b="1" baseline="-25000" dirty="0"/>
              <a:t>2</a:t>
            </a:r>
            <a:r>
              <a:rPr lang="nl-NL" b="1" dirty="0" smtClean="0"/>
              <a:t> (l)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Ni (s)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U (s)</a:t>
            </a:r>
            <a:endParaRPr lang="nl-NL" b="1" dirty="0"/>
          </a:p>
          <a:p>
            <a:pPr marL="457200" indent="-457200">
              <a:buAutoNum type="alphaLcParenR"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7585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1075" y="1114989"/>
            <a:ext cx="7124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Opdracht 21:</a:t>
            </a:r>
            <a:endParaRPr lang="nl-NL" b="1" dirty="0"/>
          </a:p>
          <a:p>
            <a:pPr marL="457200" indent="-457200">
              <a:buAutoNum type="alphaLcParenR"/>
            </a:pPr>
            <a:r>
              <a:rPr lang="nl-NL" b="1" dirty="0" smtClean="0"/>
              <a:t>Magnesiumoxide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Koolstofdioxide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Natriumchloride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Calciumsulfide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Stikstofoxide</a:t>
            </a:r>
          </a:p>
          <a:p>
            <a:pPr marL="457200" indent="-457200">
              <a:buAutoNum type="alphaLcParenR"/>
            </a:pPr>
            <a:endParaRPr lang="nl-NL" b="1" dirty="0"/>
          </a:p>
          <a:p>
            <a:r>
              <a:rPr lang="nl-NL" b="1" dirty="0" smtClean="0"/>
              <a:t>Opdracht 22: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N</a:t>
            </a:r>
            <a:r>
              <a:rPr lang="nl-NL" baseline="-25000" dirty="0" smtClean="0"/>
              <a:t>2</a:t>
            </a:r>
            <a:r>
              <a:rPr lang="nl-NL" b="1" dirty="0" smtClean="0"/>
              <a:t>O</a:t>
            </a:r>
            <a:r>
              <a:rPr lang="nl-NL" baseline="-25000" dirty="0" smtClean="0"/>
              <a:t>4</a:t>
            </a:r>
            <a:r>
              <a:rPr lang="nl-NL" b="1" dirty="0" smtClean="0"/>
              <a:t> (g)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P</a:t>
            </a:r>
            <a:r>
              <a:rPr lang="nl-NL" baseline="-25000" dirty="0"/>
              <a:t>2</a:t>
            </a:r>
            <a:r>
              <a:rPr lang="nl-NL" b="1" dirty="0" smtClean="0"/>
              <a:t>O</a:t>
            </a:r>
            <a:r>
              <a:rPr lang="nl-NL" baseline="-25000" dirty="0"/>
              <a:t>5</a:t>
            </a:r>
            <a:r>
              <a:rPr lang="nl-NL" b="1" dirty="0" smtClean="0"/>
              <a:t> (s)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SO</a:t>
            </a:r>
            <a:r>
              <a:rPr lang="nl-NL" baseline="-25000" dirty="0" smtClean="0"/>
              <a:t>3</a:t>
            </a:r>
            <a:r>
              <a:rPr lang="nl-NL" b="1" dirty="0" smtClean="0"/>
              <a:t> (g)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CS</a:t>
            </a:r>
            <a:r>
              <a:rPr lang="nl-NL" baseline="-25000" dirty="0"/>
              <a:t>2</a:t>
            </a:r>
            <a:r>
              <a:rPr lang="nl-NL" b="1" dirty="0" smtClean="0"/>
              <a:t> (l)</a:t>
            </a:r>
          </a:p>
          <a:p>
            <a:pPr marL="457200" indent="-457200">
              <a:buAutoNum type="alphaLcParenR"/>
            </a:pPr>
            <a:endParaRPr lang="nl-NL" b="1" dirty="0" smtClean="0"/>
          </a:p>
          <a:p>
            <a:pPr marL="457200" indent="-457200">
              <a:buAutoNum type="alphaLcParenR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498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8.4 Moleculen en atomen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Opdracht 23:</a:t>
            </a:r>
          </a:p>
          <a:p>
            <a:pPr marL="0" indent="0">
              <a:buNone/>
            </a:pPr>
            <a:endParaRPr lang="nl-NL" b="1" dirty="0"/>
          </a:p>
          <a:p>
            <a:pPr marL="457200" indent="-457200">
              <a:buAutoNum type="alphaLcParenR"/>
            </a:pPr>
            <a:r>
              <a:rPr lang="nl-NL" b="1" dirty="0" smtClean="0"/>
              <a:t>Bij koolstofdioxide, CO</a:t>
            </a:r>
            <a:r>
              <a:rPr lang="nl-NL" baseline="-25000" dirty="0">
                <a:latin typeface="Calibri" pitchFamily="34" charset="0"/>
              </a:rPr>
              <a:t>2</a:t>
            </a:r>
            <a:r>
              <a:rPr lang="nl-NL" b="1" dirty="0" smtClean="0"/>
              <a:t>, zijn twee zuurstofatomen aan een koolstofatoom gekoppeld. 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Bij koolstofmonoxide, CO, is er een zuurstofatoom aan een koolstofatoom gekoppeld.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Opdracht 24: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34145"/>
              </p:ext>
            </p:extLst>
          </p:nvPr>
        </p:nvGraphicFramePr>
        <p:xfrm>
          <a:off x="612319" y="595467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Ammoniak NH</a:t>
                      </a:r>
                      <a:r>
                        <a:rPr lang="nl-NL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             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Propaan C</a:t>
                      </a:r>
                      <a:r>
                        <a:rPr lang="nl-NL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nl-NL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Zwaveldioxide SO</a:t>
                      </a:r>
                      <a:r>
                        <a:rPr lang="nl-NL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Afbeelding 6" descr="http://www.daltonmavo.nl/nask/images/moleculen/ammonia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9" y="4354718"/>
            <a:ext cx="1512213" cy="12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static3.depositphotos.com/1001710/140/i/450/depositphotos_1408342-Propane-whi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73" y="4282289"/>
            <a:ext cx="2265112" cy="159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thumb7.shutterstock.com/photos/thumb_large/930136/13461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77" y="4495170"/>
            <a:ext cx="876909" cy="7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86191" y="1453071"/>
            <a:ext cx="7124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7030A0"/>
                </a:solidFill>
                <a:latin typeface="Calibri" pitchFamily="34" charset="0"/>
              </a:rPr>
              <a:t>Praktikum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 37:</a:t>
            </a:r>
          </a:p>
          <a:p>
            <a:r>
              <a:rPr lang="nl-NL" b="1" dirty="0" smtClean="0">
                <a:solidFill>
                  <a:srgbClr val="7030A0"/>
                </a:solidFill>
              </a:rPr>
              <a:t>Vragen bij het </a:t>
            </a:r>
            <a:r>
              <a:rPr lang="nl-NL" b="1" dirty="0" err="1" smtClean="0">
                <a:solidFill>
                  <a:srgbClr val="7030A0"/>
                </a:solidFill>
              </a:rPr>
              <a:t>praktikum</a:t>
            </a:r>
            <a:r>
              <a:rPr lang="nl-NL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nl-NL" b="1" dirty="0" smtClean="0">
                <a:latin typeface="Calibri" pitchFamily="34" charset="0"/>
              </a:rPr>
              <a:t>1: </a:t>
            </a:r>
            <a:r>
              <a:rPr lang="nl-NL" b="1" dirty="0" smtClean="0"/>
              <a:t> </a:t>
            </a:r>
          </a:p>
          <a:p>
            <a:r>
              <a:rPr lang="nl-NL" b="1" dirty="0" smtClean="0"/>
              <a:t>		Bellenfront</a:t>
            </a:r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					</a:t>
            </a:r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Soda					Citroenzuur</a:t>
            </a:r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2+3: De sodamoleculen bewegen het snelst door het water. Dat weet je omdat die de grootste afstand hebben afgelegd tot aan het bellenfront.</a:t>
            </a:r>
            <a:endParaRPr lang="nl-NL" dirty="0" smtClean="0">
              <a:latin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44" y="3380873"/>
            <a:ext cx="1899025" cy="1888296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1443790" y="4325021"/>
            <a:ext cx="782052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4348257" y="4325021"/>
            <a:ext cx="649706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3416968" y="3007895"/>
            <a:ext cx="36095" cy="57751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856357"/>
            <a:ext cx="71241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7030A0"/>
                </a:solidFill>
                <a:latin typeface="Calibri" pitchFamily="34" charset="0"/>
              </a:rPr>
              <a:t>Praktikum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 38:</a:t>
            </a:r>
          </a:p>
          <a:p>
            <a:r>
              <a:rPr lang="nl-NL" b="1" dirty="0" smtClean="0">
                <a:solidFill>
                  <a:srgbClr val="7030A0"/>
                </a:solidFill>
              </a:rPr>
              <a:t>Vraag bij het </a:t>
            </a:r>
            <a:r>
              <a:rPr lang="nl-NL" b="1" dirty="0" err="1" smtClean="0">
                <a:solidFill>
                  <a:srgbClr val="7030A0"/>
                </a:solidFill>
              </a:rPr>
              <a:t>praktikum</a:t>
            </a:r>
            <a:r>
              <a:rPr lang="nl-NL" b="1" dirty="0" smtClean="0">
                <a:solidFill>
                  <a:srgbClr val="7030A0"/>
                </a:solidFill>
              </a:rPr>
              <a:t>:</a:t>
            </a:r>
          </a:p>
          <a:p>
            <a:endParaRPr lang="nl-NL" b="1" dirty="0">
              <a:solidFill>
                <a:srgbClr val="7030A0"/>
              </a:solidFill>
            </a:endParaRPr>
          </a:p>
          <a:p>
            <a:r>
              <a:rPr lang="nl-NL" b="1" dirty="0" smtClean="0"/>
              <a:t>Bij een stof in de gasfase is er veel ruimte tussen de moleculen. Daardoor kunnen de gasmoleculen vrij door elkaar bewegen.</a:t>
            </a:r>
          </a:p>
          <a:p>
            <a:endParaRPr lang="nl-NL" b="1" dirty="0"/>
          </a:p>
          <a:p>
            <a:r>
              <a:rPr lang="nl-NL" b="1" dirty="0" smtClean="0"/>
              <a:t>Bij een vloeistof is er bijna geen ruimte tussen de moleculen. De moleculen raken </a:t>
            </a:r>
            <a:r>
              <a:rPr lang="nl-NL" b="1" dirty="0"/>
              <a:t>elkaar</a:t>
            </a:r>
            <a:r>
              <a:rPr lang="nl-NL" b="1" dirty="0" smtClean="0"/>
              <a:t>.</a:t>
            </a:r>
            <a:r>
              <a:rPr lang="nl-NL" b="1" dirty="0"/>
              <a:t> </a:t>
            </a:r>
            <a:r>
              <a:rPr lang="nl-NL" b="1" dirty="0" smtClean="0"/>
              <a:t>Ze kunnen weliswaar door elkaar bewegen, maar </a:t>
            </a:r>
            <a:r>
              <a:rPr lang="nl-NL" b="1" dirty="0"/>
              <a:t>niet </a:t>
            </a:r>
            <a:r>
              <a:rPr lang="nl-NL" b="1" dirty="0" smtClean="0"/>
              <a:t>zo vrij zoals bij een gas. </a:t>
            </a:r>
          </a:p>
          <a:p>
            <a:endParaRPr lang="nl-NL" b="1" dirty="0"/>
          </a:p>
          <a:p>
            <a:r>
              <a:rPr lang="nl-NL" b="1" dirty="0" smtClean="0"/>
              <a:t>Bij een vaste stof zitten de moleculen op een vaste plaats in een soort rooster. Ze trillen rond hun evenwichtsstand.</a:t>
            </a:r>
            <a:endParaRPr lang="nl-NL" b="1" dirty="0"/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58386" y="978758"/>
            <a:ext cx="7124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Opdracht 7:</a:t>
            </a:r>
          </a:p>
          <a:p>
            <a:endParaRPr lang="nl-NL" b="1" dirty="0">
              <a:solidFill>
                <a:srgbClr val="7030A0"/>
              </a:solidFill>
            </a:endParaRPr>
          </a:p>
          <a:p>
            <a:pPr marL="457200" indent="-457200">
              <a:buAutoNum type="alphaLcParenR"/>
            </a:pPr>
            <a:r>
              <a:rPr lang="nl-NL" b="1" dirty="0" smtClean="0"/>
              <a:t>Zout bestaat uit zoutmoleculen.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Zout is een vaste stof, dus de zoutmoleculen zijn dicht opeengepakt en vormen samen de stof zout.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Zout water is een mengsel van zout en water. Het bestaat dus uit watermoleculen en zoutmoleculen.</a:t>
            </a:r>
          </a:p>
          <a:p>
            <a:pPr marL="457200" indent="-457200">
              <a:buAutoNum type="alphaLcParenR"/>
            </a:pPr>
            <a:endParaRPr lang="nl-NL" b="1" dirty="0" smtClean="0"/>
          </a:p>
          <a:p>
            <a:pPr marL="457200" indent="-457200">
              <a:buAutoNum type="alphaLcParenR"/>
            </a:pPr>
            <a:endParaRPr lang="nl-NL" b="1" dirty="0" smtClean="0"/>
          </a:p>
          <a:p>
            <a:pPr marL="457200" indent="-457200">
              <a:buAutoNum type="alphaLcParenR"/>
            </a:pPr>
            <a:r>
              <a:rPr lang="nl-NL" b="1" dirty="0" smtClean="0"/>
              <a:t> </a:t>
            </a:r>
          </a:p>
          <a:p>
            <a:endParaRPr lang="nl-NL" b="1" dirty="0" smtClean="0"/>
          </a:p>
          <a:p>
            <a:r>
              <a:rPr lang="nl-NL" b="1" dirty="0" smtClean="0"/>
              <a:t> </a:t>
            </a:r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/>
              <a:t> </a:t>
            </a:r>
            <a:r>
              <a:rPr lang="nl-NL" b="1" dirty="0" smtClean="0"/>
              <a:t>                 = zoutmolecuul                     = watermolecuul</a:t>
            </a:r>
          </a:p>
        </p:txBody>
      </p:sp>
      <p:sp>
        <p:nvSpPr>
          <p:cNvPr id="2" name="Gelijkbenige driehoek 1"/>
          <p:cNvSpPr/>
          <p:nvPr/>
        </p:nvSpPr>
        <p:spPr>
          <a:xfrm>
            <a:off x="1897039" y="4312693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Gelijkbenige driehoek 7"/>
          <p:cNvSpPr/>
          <p:nvPr/>
        </p:nvSpPr>
        <p:spPr>
          <a:xfrm>
            <a:off x="2649941" y="4723895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Gelijkbenige driehoek 8"/>
          <p:cNvSpPr/>
          <p:nvPr/>
        </p:nvSpPr>
        <p:spPr>
          <a:xfrm>
            <a:off x="3769057" y="4094329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Gelijkbenige driehoek 9"/>
          <p:cNvSpPr/>
          <p:nvPr/>
        </p:nvSpPr>
        <p:spPr>
          <a:xfrm>
            <a:off x="4745702" y="4942259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Gelijkbenige driehoek 10"/>
          <p:cNvSpPr/>
          <p:nvPr/>
        </p:nvSpPr>
        <p:spPr>
          <a:xfrm>
            <a:off x="5639630" y="4287167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Gelijkbenige driehoek 11"/>
          <p:cNvSpPr/>
          <p:nvPr/>
        </p:nvSpPr>
        <p:spPr>
          <a:xfrm>
            <a:off x="6332777" y="5160623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Gelijkbenige driehoek 12"/>
          <p:cNvSpPr/>
          <p:nvPr/>
        </p:nvSpPr>
        <p:spPr>
          <a:xfrm>
            <a:off x="3609003" y="5378987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Gelijkbenige driehoek 13"/>
          <p:cNvSpPr/>
          <p:nvPr/>
        </p:nvSpPr>
        <p:spPr>
          <a:xfrm>
            <a:off x="1671851" y="6050002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Ovaal 2"/>
          <p:cNvSpPr/>
          <p:nvPr/>
        </p:nvSpPr>
        <p:spPr>
          <a:xfrm>
            <a:off x="2649941" y="4123395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436352" y="4084221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437404" y="4906000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238153" y="4833077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2910232" y="5344498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4712106" y="5500538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3441926" y="4749421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1977067" y="5041905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6282520" y="4138813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5662592" y="5615045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5162482" y="6103953"/>
            <a:ext cx="450376" cy="4367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Gelijkbenige driehoek 24"/>
          <p:cNvSpPr/>
          <p:nvPr/>
        </p:nvSpPr>
        <p:spPr>
          <a:xfrm>
            <a:off x="3177655" y="3935551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Gelijkbenige driehoek 25"/>
          <p:cNvSpPr/>
          <p:nvPr/>
        </p:nvSpPr>
        <p:spPr>
          <a:xfrm>
            <a:off x="5024315" y="3957738"/>
            <a:ext cx="450376" cy="436728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2400" dirty="0" err="1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8: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b="1" dirty="0" smtClean="0"/>
              <a:t>a) Als je de gaskraan opendraait, hoor je het gas eruit komen en je ruikt het ook. </a:t>
            </a:r>
          </a:p>
          <a:p>
            <a:r>
              <a:rPr lang="nl-NL" b="1" dirty="0" smtClean="0"/>
              <a:t>b) De faseovergang van vloeibaar naar gas heet verdampen.</a:t>
            </a:r>
          </a:p>
          <a:p>
            <a:r>
              <a:rPr lang="nl-NL" b="1" dirty="0" smtClean="0"/>
              <a:t>c) Door het gas flink samen te persen wordt het vloeibaar.</a:t>
            </a:r>
          </a:p>
          <a:p>
            <a:r>
              <a:rPr lang="nl-NL" b="1" dirty="0" smtClean="0"/>
              <a:t>d) De moleculen in een gas zijn gemakkelijk samen te persen. Dan moet er wel veel ruimte tussen de gasmoleculen zijn.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156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</a:t>
            </a:r>
            <a:r>
              <a:rPr lang="nl-NL" b="1" dirty="0">
                <a:solidFill>
                  <a:srgbClr val="7030A0"/>
                </a:solidFill>
              </a:rPr>
              <a:t>9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pPr marL="457200" indent="-457200">
              <a:buAutoNum type="alphaLcParenR"/>
            </a:pPr>
            <a:r>
              <a:rPr lang="nl-NL" b="1" dirty="0" smtClean="0"/>
              <a:t>Water bestaat uit heel veel moleculen, die dicht langs elkaar bewegen. Bij het kookpunt gaan ze zo hard </a:t>
            </a:r>
            <a:r>
              <a:rPr lang="nl-NL" b="1" dirty="0" err="1" smtClean="0"/>
              <a:t>angs</a:t>
            </a:r>
            <a:r>
              <a:rPr lang="nl-NL" b="1" dirty="0" smtClean="0"/>
              <a:t> elkaar bewegen dat ze uit de vloeistof kunnen schieten; het verdampt dan.  Van 1 losse molecuul kun je niet zeggen dat het in een fase zit, laat staan in welke.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- In water kun je suiker oplossen. Je kunt geen suiker oplossen in een molecuul water.</a:t>
            </a:r>
            <a:br>
              <a:rPr lang="nl-NL" b="1" dirty="0" smtClean="0"/>
            </a:br>
            <a:r>
              <a:rPr lang="nl-NL" b="1" dirty="0" smtClean="0"/>
              <a:t>- De dichtheid van water is 1 gram per cm³ Je kunt niet zeggen of dat ook voor een enkele molecuul geldt.</a:t>
            </a:r>
            <a:br>
              <a:rPr lang="nl-NL" b="1" dirty="0" smtClean="0"/>
            </a:br>
            <a:r>
              <a:rPr lang="nl-NL" b="1" dirty="0" smtClean="0"/>
              <a:t>- Het smeltpunt van water is 0 °C. Een watermolecuul heeft geen smeltpunt. </a:t>
            </a:r>
          </a:p>
          <a:p>
            <a:pPr marL="457200" indent="-457200">
              <a:buAutoNum type="alphaLcParenR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510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10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nl-NL" dirty="0"/>
              <a:t>Koper (s) + zuurstof (g)              </a:t>
            </a:r>
            <a:r>
              <a:rPr lang="nl-NL" dirty="0" err="1"/>
              <a:t>tenoriet</a:t>
            </a:r>
            <a:r>
              <a:rPr lang="nl-NL" dirty="0"/>
              <a:t> (s</a:t>
            </a:r>
            <a:r>
              <a:rPr lang="nl-NL" dirty="0" smtClean="0"/>
              <a:t>)</a:t>
            </a:r>
          </a:p>
          <a:p>
            <a:pPr marL="457200" indent="-457200">
              <a:buFontTx/>
              <a:buAutoNum type="alphaLcParenR"/>
            </a:pPr>
            <a:r>
              <a:rPr lang="nl-NL" dirty="0" err="1" smtClean="0"/>
              <a:t>Tenoriet</a:t>
            </a:r>
            <a:r>
              <a:rPr lang="nl-NL" dirty="0" smtClean="0"/>
              <a:t> is een </a:t>
            </a:r>
            <a:r>
              <a:rPr lang="nl-NL" dirty="0" err="1" smtClean="0"/>
              <a:t>reactieprodukt</a:t>
            </a:r>
            <a:r>
              <a:rPr lang="nl-NL" dirty="0" smtClean="0"/>
              <a:t>, dus is het ook weer ontleedbaar.</a:t>
            </a:r>
          </a:p>
          <a:p>
            <a:pPr marL="457200" indent="-457200">
              <a:buFontTx/>
              <a:buAutoNum type="alphaLcParenR"/>
            </a:pPr>
            <a:r>
              <a:rPr lang="nl-NL" dirty="0" err="1" smtClean="0"/>
              <a:t>Tenorietmoleculen</a:t>
            </a:r>
            <a:r>
              <a:rPr lang="nl-NL" dirty="0" smtClean="0"/>
              <a:t> moeten kopermoleculen en zuurstofmoleculen bevatten </a:t>
            </a:r>
          </a:p>
          <a:p>
            <a:pPr marL="457200" indent="-457200">
              <a:buFontTx/>
              <a:buAutoNum type="alphaLcParenR"/>
            </a:pPr>
            <a:r>
              <a:rPr lang="nl-NL" dirty="0" smtClean="0"/>
              <a:t>Koper en zuurstof verdwijnen en </a:t>
            </a:r>
            <a:r>
              <a:rPr lang="nl-NL" dirty="0" err="1" smtClean="0"/>
              <a:t>tenoriet</a:t>
            </a:r>
            <a:r>
              <a:rPr lang="nl-NL" dirty="0" smtClean="0"/>
              <a:t> wordt gevormd.</a:t>
            </a:r>
          </a:p>
          <a:p>
            <a:pPr marL="457200" indent="-457200">
              <a:buFontTx/>
              <a:buAutoNum type="alphaLcParenR"/>
            </a:pPr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Opdracht </a:t>
            </a:r>
            <a:r>
              <a:rPr lang="nl-NL" b="1" dirty="0" smtClean="0">
                <a:solidFill>
                  <a:srgbClr val="7030A0"/>
                </a:solidFill>
              </a:rPr>
              <a:t>11:</a:t>
            </a:r>
            <a:endParaRPr lang="nl-NL" b="1" dirty="0">
              <a:solidFill>
                <a:srgbClr val="7030A0"/>
              </a:solidFill>
            </a:endParaRPr>
          </a:p>
          <a:p>
            <a:r>
              <a:rPr lang="nl-NL" b="1" dirty="0" smtClean="0"/>
              <a:t>Sn is het symbool van het metaal tin.</a:t>
            </a:r>
          </a:p>
          <a:p>
            <a:r>
              <a:rPr lang="nl-NL" b="1" dirty="0" smtClean="0"/>
              <a:t>SN is een molecuul dat is opgebouwd uit een combinatie van atomen S (zwavel) en N (</a:t>
            </a:r>
            <a:r>
              <a:rPr lang="nl-NL" b="1" dirty="0" err="1" smtClean="0"/>
              <a:t>stiksof</a:t>
            </a:r>
            <a:r>
              <a:rPr lang="nl-NL" b="1" dirty="0" smtClean="0"/>
              <a:t>) .</a:t>
            </a:r>
            <a:endParaRPr lang="nl-NL" b="1" dirty="0"/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4435522" y="1978925"/>
            <a:ext cx="682388" cy="1364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12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Uit </a:t>
            </a:r>
            <a:r>
              <a:rPr lang="nl-NL" b="1" dirty="0" err="1" smtClean="0"/>
              <a:t>praktikum</a:t>
            </a:r>
            <a:r>
              <a:rPr lang="nl-NL" b="1" dirty="0" smtClean="0"/>
              <a:t> 37 blijkt dat moleculen in een vloeistof vrij kunnen bewegen. De stoffen citroenzuur en soda moeten door de vloeistof bewegen zodat ze, als ze elkaar ontmoeten, kunnen reageren tot bubbeltjes.</a:t>
            </a:r>
          </a:p>
          <a:p>
            <a:pPr marL="457200" indent="-457200">
              <a:buAutoNum type="alphaLcParenR"/>
            </a:pPr>
            <a:r>
              <a:rPr lang="nl-NL" b="1" dirty="0" smtClean="0"/>
              <a:t>Uit </a:t>
            </a:r>
            <a:r>
              <a:rPr lang="nl-NL" b="1" dirty="0" err="1" smtClean="0"/>
              <a:t>praktikum</a:t>
            </a:r>
            <a:r>
              <a:rPr lang="nl-NL" b="1" dirty="0" smtClean="0"/>
              <a:t> 36 blijkt dat er ruimte zit tussen moleculen in de gasfase. Als er geen ruimte tussen de luchtmoleculen zou zijn, zou de ammonia-moleculen niet in heel het lokaal te ruiken zijn. Ook in de vloeibare fase zit er ruimte tussen de moleculen, want uit de ammoniak kunnen de ammonia-moleculen ontsnappen. De watermoleculen blijven achter in het </a:t>
            </a:r>
            <a:r>
              <a:rPr lang="nl-NL" b="1" dirty="0" err="1" smtClean="0"/>
              <a:t>petri</a:t>
            </a:r>
            <a:r>
              <a:rPr lang="nl-NL" b="1" dirty="0" smtClean="0"/>
              <a:t>-schaaltje.</a:t>
            </a:r>
          </a:p>
          <a:p>
            <a:endParaRPr lang="nl-NL" b="1" dirty="0">
              <a:solidFill>
                <a:srgbClr val="7030A0"/>
              </a:solidFill>
            </a:endParaRPr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Moleculen en atomen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90908" y="979187"/>
            <a:ext cx="7124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Opdracht 13</a:t>
            </a:r>
            <a:r>
              <a:rPr lang="nl-NL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b="1" dirty="0" smtClean="0">
                <a:solidFill>
                  <a:srgbClr val="7030A0"/>
                </a:solidFill>
              </a:rPr>
              <a:t>A Onjuist, het was een mengsel totdat de reactie begon.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b="1" dirty="0" smtClean="0">
                <a:solidFill>
                  <a:srgbClr val="7030A0"/>
                </a:solidFill>
              </a:rPr>
              <a:t>B Juist</a:t>
            </a:r>
            <a:r>
              <a:rPr lang="nl-NL" b="1" dirty="0">
                <a:solidFill>
                  <a:srgbClr val="7030A0"/>
                </a:solidFill>
              </a:rPr>
              <a:t>, want je weet dat mangaan en zwavel elementen </a:t>
            </a:r>
            <a:r>
              <a:rPr lang="nl-NL" b="1" dirty="0" smtClean="0">
                <a:solidFill>
                  <a:srgbClr val="7030A0"/>
                </a:solidFill>
              </a:rPr>
              <a:t>zijn en die zijn per definitie niet ontleedbaar. </a:t>
            </a:r>
            <a:r>
              <a:rPr lang="nl-NL" b="1" dirty="0">
                <a:solidFill>
                  <a:srgbClr val="7030A0"/>
                </a:solidFill>
              </a:rPr>
              <a:t>(zie overzicht blz. 70)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b="1" dirty="0" smtClean="0">
                <a:solidFill>
                  <a:srgbClr val="7030A0"/>
                </a:solidFill>
              </a:rPr>
              <a:t>C  </a:t>
            </a:r>
            <a:r>
              <a:rPr lang="nl-NL" b="1" dirty="0">
                <a:solidFill>
                  <a:srgbClr val="7030A0"/>
                </a:solidFill>
              </a:rPr>
              <a:t>J</a:t>
            </a:r>
            <a:r>
              <a:rPr lang="nl-NL" b="1" dirty="0" smtClean="0">
                <a:solidFill>
                  <a:srgbClr val="7030A0"/>
                </a:solidFill>
              </a:rPr>
              <a:t>uist, want je weet dat mangaan en zwavel elementen zijn. 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b="1" dirty="0" smtClean="0">
                <a:solidFill>
                  <a:srgbClr val="7030A0"/>
                </a:solidFill>
              </a:rPr>
              <a:t>D Onjuist; </a:t>
            </a:r>
            <a:r>
              <a:rPr lang="nl-NL" b="1" dirty="0" err="1" smtClean="0">
                <a:solidFill>
                  <a:srgbClr val="7030A0"/>
                </a:solidFill>
              </a:rPr>
              <a:t>alabandiet</a:t>
            </a:r>
            <a:r>
              <a:rPr lang="nl-NL" b="1" dirty="0" smtClean="0">
                <a:solidFill>
                  <a:srgbClr val="7030A0"/>
                </a:solidFill>
              </a:rPr>
              <a:t> is opgebouwd uit zwavelatomen en mangaanatomen.</a:t>
            </a:r>
          </a:p>
        </p:txBody>
      </p:sp>
    </p:spTree>
    <p:extLst>
      <p:ext uri="{BB962C8B-B14F-4D97-AF65-F5344CB8AC3E}">
        <p14:creationId xmlns:p14="http://schemas.microsoft.com/office/powerpoint/2010/main" val="2828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B050"/>
          </a:solidFill>
        </a:ln>
      </a:spPr>
      <a:bodyPr wrap="square" rtlCol="0" anchor="ctr">
        <a:spAutoFit/>
      </a:bodyPr>
      <a:lstStyle>
        <a:defPPr algn="ctr">
          <a:defRPr sz="2400" dirty="0" err="1">
            <a:solidFill>
              <a:prstClr val="black"/>
            </a:solidFill>
            <a:latin typeface="Calibri" pitchFamily="34" charset="0"/>
          </a:defRPr>
        </a:defPPr>
      </a:lstStyle>
    </a:spDef>
    <a:lnDef>
      <a:spPr>
        <a:ln w="19050">
          <a:solidFill>
            <a:schemeClr val="tx1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845</Words>
  <Application>Microsoft Office PowerPoint</Application>
  <PresentationFormat>Diavoorstelling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  <vt:lpstr>8.4 Moleculen en atomen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</dc:creator>
  <cp:lastModifiedBy>Mark</cp:lastModifiedBy>
  <cp:revision>419</cp:revision>
  <dcterms:created xsi:type="dcterms:W3CDTF">2011-12-07T18:12:19Z</dcterms:created>
  <dcterms:modified xsi:type="dcterms:W3CDTF">2015-06-08T10:51:39Z</dcterms:modified>
</cp:coreProperties>
</file>